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27"/>
  </p:handoutMasterIdLst>
  <p:sldIdLst>
    <p:sldId id="256" r:id="rId2"/>
    <p:sldId id="259" r:id="rId3"/>
    <p:sldId id="264" r:id="rId4"/>
    <p:sldId id="265" r:id="rId5"/>
    <p:sldId id="267" r:id="rId6"/>
    <p:sldId id="257" r:id="rId7"/>
    <p:sldId id="258" r:id="rId8"/>
    <p:sldId id="268" r:id="rId9"/>
    <p:sldId id="269" r:id="rId10"/>
    <p:sldId id="270" r:id="rId11"/>
    <p:sldId id="271" r:id="rId12"/>
    <p:sldId id="260" r:id="rId13"/>
    <p:sldId id="273" r:id="rId14"/>
    <p:sldId id="274" r:id="rId15"/>
    <p:sldId id="261" r:id="rId16"/>
    <p:sldId id="277" r:id="rId17"/>
    <p:sldId id="275" r:id="rId18"/>
    <p:sldId id="276" r:id="rId19"/>
    <p:sldId id="262" r:id="rId20"/>
    <p:sldId id="278" r:id="rId21"/>
    <p:sldId id="279" r:id="rId22"/>
    <p:sldId id="280" r:id="rId23"/>
    <p:sldId id="281" r:id="rId24"/>
    <p:sldId id="263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2129-7F19-9F4E-ABE2-5380F84D359C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D51BD-B524-E74E-A9A7-FE48B81863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3550-2AD5-6943-AF3D-6ECB98B5935F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9EF6-FCF1-C941-BB7F-076A9FF2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754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Experimental Design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28" y="2357571"/>
            <a:ext cx="3898268" cy="4077270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Allow to fluctuate.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Confounding.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38" y="2235544"/>
            <a:ext cx="3941477" cy="322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Confounding.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 that could also </a:t>
            </a:r>
            <a:r>
              <a:rPr lang="en-US" sz="3200" dirty="0" smtClean="0">
                <a:solidFill>
                  <a:srgbClr val="FF0000"/>
                </a:solidFill>
              </a:rPr>
              <a:t>cause/mask the relationship between the independent and dependent variable.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167" y="1791862"/>
            <a:ext cx="2445748" cy="272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Types of Groups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Treatment group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group.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00" y="2165161"/>
            <a:ext cx="2487204" cy="173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09" y="2096887"/>
            <a:ext cx="2512579" cy="183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00" y="4570870"/>
            <a:ext cx="2487204" cy="139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61" y="4242731"/>
            <a:ext cx="3071070" cy="172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Independence of measures.</a:t>
            </a:r>
          </a:p>
          <a:p>
            <a:pPr lvl="1"/>
            <a:r>
              <a:rPr lang="en-US" dirty="0" smtClean="0"/>
              <a:t>Pooling fallacy.</a:t>
            </a:r>
          </a:p>
          <a:p>
            <a:pPr lvl="1"/>
            <a:r>
              <a:rPr lang="en-US" dirty="0" smtClean="0"/>
              <a:t>Litter effects.</a:t>
            </a:r>
          </a:p>
          <a:p>
            <a:pPr lvl="1"/>
            <a:r>
              <a:rPr lang="en-US" dirty="0" smtClean="0"/>
              <a:t>Group effects.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Assigning Groups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54" y="2692399"/>
            <a:ext cx="3591765" cy="295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740693"/>
          <a:ext cx="7289720" cy="157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430"/>
                <a:gridCol w="1757891"/>
                <a:gridCol w="1886969"/>
                <a:gridCol w="1822430"/>
              </a:tblGrid>
              <a:tr h="788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788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Randomisation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Assigning Groups	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One-way layout:</a:t>
            </a:r>
          </a:p>
          <a:p>
            <a:pPr lvl="1"/>
            <a:r>
              <a:rPr lang="en-US" dirty="0" smtClean="0"/>
              <a:t>Effect of rock substrate on barnacle recruitment.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53429" y="3108347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8231" y="528210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0633" y="4720639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31936" y="4279408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19558" y="4881023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45597" y="3308885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52709" y="5233962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5111" y="387833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41025" y="5081562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61023" y="4078869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64338" y="5434500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17513" y="3108346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Examples of Experimental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Nested: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53429" y="3108347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8231" y="528210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0633" y="4720639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31936" y="4279408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19558" y="4881023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45597" y="3308885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2709" y="5233962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85111" y="387833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41025" y="5081562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61023" y="4078869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64338" y="5434500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17513" y="3108346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Examples of Experimental Design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577223" y="1720035"/>
            <a:ext cx="1468373" cy="1588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8621" y="1973958"/>
            <a:ext cx="367598" cy="265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61023" y="2524441"/>
            <a:ext cx="367598" cy="265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96219" y="2391746"/>
            <a:ext cx="367598" cy="265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721027" y="2789830"/>
            <a:ext cx="887596" cy="318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Examples of Experimental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err="1" smtClean="0"/>
              <a:t>Randomised</a:t>
            </a:r>
            <a:r>
              <a:rPr lang="en-US" dirty="0" smtClean="0"/>
              <a:t> Block Design.</a:t>
            </a:r>
          </a:p>
          <a:p>
            <a:pPr>
              <a:buNone/>
            </a:pPr>
            <a:r>
              <a:rPr lang="en-US" dirty="0" smtClean="0"/>
              <a:t>	- Block = delineated area or time period within which the environmental conditions are relatively homogenous.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3302" y="4094328"/>
            <a:ext cx="1537228" cy="618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6847" y="4194594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4699" y="4194594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0007" y="4194594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3856" y="4865055"/>
            <a:ext cx="1537228" cy="618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7401" y="4965321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15253" y="496532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0561" y="4965321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77771" y="3728667"/>
            <a:ext cx="1537228" cy="618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62586" y="3828933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61316" y="3845645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34476" y="3828933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71916" y="5057234"/>
            <a:ext cx="1537228" cy="618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55461" y="5157500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55982" y="5165859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56731" y="5157500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40543" y="4438907"/>
            <a:ext cx="1537228" cy="618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09919" y="4539150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57506" y="4545540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25358" y="4547532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Repeated Measures Design.</a:t>
            </a:r>
          </a:p>
          <a:p>
            <a:pPr lvl="1"/>
            <a:r>
              <a:rPr lang="en-US" dirty="0" smtClean="0"/>
              <a:t>Samples taken week 1, week 2, week 3 etc.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Examples of Experimental Design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53429" y="3108347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8231" y="528210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633" y="4720639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1936" y="4279408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19558" y="4881023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45597" y="3308885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2709" y="5233962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5111" y="3878331"/>
            <a:ext cx="367598" cy="401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41025" y="5081562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61023" y="4078869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64338" y="5434500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17513" y="3108346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Potential Problems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Order effects.</a:t>
            </a:r>
          </a:p>
          <a:p>
            <a:pPr lvl="1"/>
            <a:r>
              <a:rPr lang="en-US" dirty="0" smtClean="0"/>
              <a:t>Once an individual is tested it becomes a somewhat different individual.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Solution: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69630" y="4311578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7620" y="5080310"/>
            <a:ext cx="367598" cy="4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9630" y="5080310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07620" y="4279407"/>
            <a:ext cx="367598" cy="401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0900" y="4545200"/>
            <a:ext cx="1236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0900" y="5312679"/>
            <a:ext cx="1236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27872" y="5311091"/>
            <a:ext cx="1236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27872" y="4543612"/>
            <a:ext cx="1236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282" y="434541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79282" y="508031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Representativeness.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Is it like the real thing?</a:t>
            </a:r>
          </a:p>
          <a:p>
            <a:r>
              <a:rPr lang="en-US" dirty="0" smtClean="0"/>
              <a:t>Control.</a:t>
            </a:r>
          </a:p>
          <a:p>
            <a:r>
              <a:rPr lang="en-US" dirty="0" smtClean="0"/>
              <a:t>Cost and Effort.</a:t>
            </a:r>
          </a:p>
          <a:p>
            <a:r>
              <a:rPr lang="en-US" dirty="0" smtClean="0"/>
              <a:t>Validity.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02" y="1750405"/>
            <a:ext cx="3657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 Problems		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Observer effects.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200" dirty="0" smtClean="0"/>
              <a:t>Observers presence changes the </a:t>
            </a:r>
            <a:r>
              <a:rPr lang="en-US" sz="3200" dirty="0" err="1" smtClean="0"/>
              <a:t>behaviour</a:t>
            </a:r>
            <a:r>
              <a:rPr lang="en-US" sz="3200" dirty="0" smtClean="0"/>
              <a:t> of the subject.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Solutions: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Hide.  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Video Camera.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58" y="2647788"/>
            <a:ext cx="3071970" cy="291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636" y="4144468"/>
            <a:ext cx="2227953" cy="179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Experimenter may accidentally skew results in </a:t>
            </a:r>
            <a:r>
              <a:rPr lang="en-US" dirty="0" err="1" smtClean="0"/>
              <a:t>favour</a:t>
            </a:r>
            <a:r>
              <a:rPr lang="en-US" dirty="0" smtClean="0"/>
              <a:t> of expected outcome.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Solution: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- Double Blind Experiments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 Problems		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Experimenter Bias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845" y="2968598"/>
            <a:ext cx="2881574" cy="2863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67" y="4537184"/>
            <a:ext cx="2617218" cy="15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580" y="1750608"/>
            <a:ext cx="3083501" cy="408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 Problems		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Floor/ceiling effects.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200" dirty="0" smtClean="0"/>
              <a:t>Measurement range 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200" dirty="0" smtClean="0"/>
              <a:t>must be appropriate.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70" y="4383602"/>
            <a:ext cx="2175155" cy="145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ability to statistically detect a trend.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can affect the power of an experiment?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Sample Size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Strength of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52" y="3972350"/>
            <a:ext cx="2175670" cy="19025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Sample size.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n</a:t>
            </a:r>
            <a:r>
              <a:rPr lang="en-US" dirty="0" smtClean="0"/>
              <a:t> = (σ</a:t>
            </a:r>
            <a:r>
              <a:rPr lang="en-US" baseline="30000" dirty="0" smtClean="0"/>
              <a:t>2</a:t>
            </a:r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α/2</a:t>
            </a:r>
            <a:r>
              <a:rPr lang="en-US" dirty="0" smtClean="0"/>
              <a:t>)/D</a:t>
            </a:r>
            <a:r>
              <a:rPr lang="en-US" baseline="30000" dirty="0" smtClean="0"/>
              <a:t>2</a:t>
            </a:r>
          </a:p>
          <a:p>
            <a:pPr algn="ctr">
              <a:buNone/>
            </a:pPr>
            <a:endParaRPr lang="en-US" baseline="30000" dirty="0" smtClean="0"/>
          </a:p>
          <a:p>
            <a:pPr>
              <a:buNone/>
            </a:pPr>
            <a:r>
              <a:rPr lang="en-US" dirty="0" err="1" smtClean="0"/>
              <a:t>σ</a:t>
            </a:r>
            <a:r>
              <a:rPr lang="en-US" dirty="0" smtClean="0"/>
              <a:t> = estimate of population standard deviation.</a:t>
            </a:r>
          </a:p>
          <a:p>
            <a:pPr>
              <a:buNone/>
            </a:pPr>
            <a:r>
              <a:rPr lang="en-US" dirty="0" err="1" smtClean="0"/>
              <a:t>α</a:t>
            </a:r>
            <a:r>
              <a:rPr lang="en-US" dirty="0" smtClean="0"/>
              <a:t> = level of statistical significance.</a:t>
            </a:r>
          </a:p>
          <a:p>
            <a:pPr>
              <a:buNone/>
            </a:pPr>
            <a:r>
              <a:rPr lang="en-US" dirty="0" smtClean="0"/>
              <a:t>D = maximum acceptable difference between the sample and true mean.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84" y="655131"/>
            <a:ext cx="7092792" cy="5503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63183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Considerations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Representativeness.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you manipulate something?</a:t>
            </a:r>
          </a:p>
          <a:p>
            <a:r>
              <a:rPr lang="en-US" dirty="0" smtClean="0"/>
              <a:t>Cost and Effort.</a:t>
            </a:r>
          </a:p>
          <a:p>
            <a:r>
              <a:rPr lang="en-US" dirty="0" smtClean="0"/>
              <a:t>Validity.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777" y="3429000"/>
            <a:ext cx="3175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Representativeness.</a:t>
            </a:r>
          </a:p>
          <a:p>
            <a:r>
              <a:rPr lang="en-US" dirty="0" smtClean="0"/>
              <a:t>Control.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Cost and Effort.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Is it worth it?</a:t>
            </a:r>
          </a:p>
          <a:p>
            <a:r>
              <a:rPr lang="en-US" dirty="0" smtClean="0"/>
              <a:t>Validity.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02" y="2265830"/>
            <a:ext cx="4889353" cy="341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Representativeness.</a:t>
            </a:r>
          </a:p>
          <a:p>
            <a:r>
              <a:rPr lang="en-US" dirty="0" smtClean="0"/>
              <a:t>Control.</a:t>
            </a:r>
          </a:p>
          <a:p>
            <a:r>
              <a:rPr lang="en-US" dirty="0" smtClean="0"/>
              <a:t>Cost and Effort.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Validity.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Is the experiment statistically appropriate?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Does it identify the real cause?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Does it measure what it is supposed to measure?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it </a:t>
            </a:r>
            <a:r>
              <a:rPr lang="en-US" dirty="0" err="1" smtClean="0">
                <a:solidFill>
                  <a:srgbClr val="FF0000"/>
                </a:solidFill>
              </a:rPr>
              <a:t>generalise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32" y="2006894"/>
            <a:ext cx="4155355" cy="163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5992" y="1686008"/>
            <a:ext cx="1392851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5993" y="2108637"/>
            <a:ext cx="1392850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5993" y="2535451"/>
            <a:ext cx="1392850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5992" y="2986048"/>
            <a:ext cx="1392851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5992" y="3440943"/>
            <a:ext cx="1392851" cy="36933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9647" y="3880745"/>
            <a:ext cx="1392851" cy="36933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9647" y="4327831"/>
            <a:ext cx="1392851" cy="36933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</a:t>
            </a:r>
            <a:endParaRPr lang="en-US" dirty="0"/>
          </a:p>
        </p:txBody>
      </p:sp>
      <p:cxnSp>
        <p:nvCxnSpPr>
          <p:cNvPr id="12" name="Elbow Connector 11"/>
          <p:cNvCxnSpPr>
            <a:stCxn id="9" idx="3"/>
            <a:endCxn id="4" idx="3"/>
          </p:cNvCxnSpPr>
          <p:nvPr/>
        </p:nvCxnSpPr>
        <p:spPr>
          <a:xfrm flipH="1" flipV="1">
            <a:off x="5038843" y="1870674"/>
            <a:ext cx="13655" cy="2194737"/>
          </a:xfrm>
          <a:prstGeom prst="bentConnector3">
            <a:avLst>
              <a:gd name="adj1" fmla="val -1674112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09784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down clearly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11581" y="2293303"/>
            <a:ext cx="12344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25235" y="1866489"/>
            <a:ext cx="1234412" cy="426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2411581" y="2282510"/>
            <a:ext cx="1234411" cy="421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Independent.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is varied (the treatment).</a:t>
            </a:r>
          </a:p>
          <a:p>
            <a:r>
              <a:rPr lang="en-US" dirty="0" smtClean="0"/>
              <a:t>Dependent.</a:t>
            </a:r>
          </a:p>
          <a:p>
            <a:r>
              <a:rPr lang="en-US" dirty="0" smtClean="0"/>
              <a:t>Control.</a:t>
            </a:r>
          </a:p>
          <a:p>
            <a:r>
              <a:rPr lang="en-US" dirty="0" smtClean="0"/>
              <a:t>Random.</a:t>
            </a:r>
          </a:p>
          <a:p>
            <a:r>
              <a:rPr lang="en-US" dirty="0" smtClean="0"/>
              <a:t>Confounding.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77" y="2725637"/>
            <a:ext cx="4685768" cy="318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Dependent.</a:t>
            </a:r>
            <a:endParaRPr lang="en-US" sz="3200" noProof="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measure.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Confounding.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37" y="2205374"/>
            <a:ext cx="4342401" cy="325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Kept constant.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Confounding.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32" y="2195769"/>
            <a:ext cx="4377451" cy="335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448</Words>
  <Application>Microsoft Macintosh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Experimental Design</vt:lpstr>
      <vt:lpstr>Considerations</vt:lpstr>
      <vt:lpstr>Slide 3</vt:lpstr>
      <vt:lpstr>Considerations</vt:lpstr>
      <vt:lpstr>Considerations</vt:lpstr>
      <vt:lpstr>Scientific Method</vt:lpstr>
      <vt:lpstr>Variables</vt:lpstr>
      <vt:lpstr>Slide 8</vt:lpstr>
      <vt:lpstr>Slide 9</vt:lpstr>
      <vt:lpstr>Slide 10</vt:lpstr>
      <vt:lpstr>Slide 11</vt:lpstr>
      <vt:lpstr>Types of Groups </vt:lpstr>
      <vt:lpstr>Assigning Groups </vt:lpstr>
      <vt:lpstr>Slide 14</vt:lpstr>
      <vt:lpstr>Examples of Experimental Design</vt:lpstr>
      <vt:lpstr>Examples of Experimental Design</vt:lpstr>
      <vt:lpstr>Examples of Experimental Design</vt:lpstr>
      <vt:lpstr>Examples of Experimental Design</vt:lpstr>
      <vt:lpstr>Potential Problems  </vt:lpstr>
      <vt:lpstr>Slide 20</vt:lpstr>
      <vt:lpstr>Slide 21</vt:lpstr>
      <vt:lpstr>Slide 22</vt:lpstr>
      <vt:lpstr>Slide 23</vt:lpstr>
      <vt:lpstr>Power</vt:lpstr>
      <vt:lpstr>Slide 25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Design</dc:title>
  <dc:creator>Claire Narraway</dc:creator>
  <cp:lastModifiedBy>Claire Narraway</cp:lastModifiedBy>
  <cp:revision>4</cp:revision>
  <cp:lastPrinted>2011-04-06T03:38:49Z</cp:lastPrinted>
  <dcterms:created xsi:type="dcterms:W3CDTF">2011-04-06T03:31:37Z</dcterms:created>
  <dcterms:modified xsi:type="dcterms:W3CDTF">2011-04-06T03:38:54Z</dcterms:modified>
</cp:coreProperties>
</file>